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82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74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905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04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6240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3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88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312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769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14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02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FAB68BE-C81D-498D-BB82-7E9BCBEBC597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F054A5B-FBC9-4203-8483-786B24A5FFB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3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Taking Claims to Court</a:t>
            </a:r>
          </a:p>
        </p:txBody>
      </p:sp>
    </p:spTree>
    <p:extLst>
      <p:ext uri="{BB962C8B-B14F-4D97-AF65-F5344CB8AC3E}">
        <p14:creationId xmlns:p14="http://schemas.microsoft.com/office/powerpoint/2010/main" val="61685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Infringement Trial Facts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Trials are time consuming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Trials often take between 2 – 4 years to go to trial; 6 months to a year for post-trial proceedings and appeals can add even more years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If successful, patentees can recover lost profits and if the infringement was willful, treble damages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May also obtain a judicial order which bars the defendant from continuing the infringement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644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Must choose who to 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Corporation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Closely held corp. (sue individual shareholders)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May also include option of choosing to sue any subsidiaries of the infringer</a:t>
            </a:r>
          </a:p>
        </p:txBody>
      </p:sp>
    </p:spTree>
    <p:extLst>
      <p:ext uri="{BB962C8B-B14F-4D97-AF65-F5344CB8AC3E}">
        <p14:creationId xmlns:p14="http://schemas.microsoft.com/office/powerpoint/2010/main" val="253336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Claims Infringed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Must identify which claim(s) have been infringed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 Include a “claim chart”</a:t>
            </a:r>
          </a:p>
        </p:txBody>
      </p:sp>
    </p:spTree>
    <p:extLst>
      <p:ext uri="{BB962C8B-B14F-4D97-AF65-F5344CB8AC3E}">
        <p14:creationId xmlns:p14="http://schemas.microsoft.com/office/powerpoint/2010/main" val="322034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Sue (Venue)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Private party: Where the defendant resides, is incorporated (if a corporation) or where the claim arose</a:t>
            </a:r>
          </a:p>
        </p:txBody>
      </p:sp>
    </p:spTree>
    <p:extLst>
      <p:ext uri="{BB962C8B-B14F-4D97-AF65-F5344CB8AC3E}">
        <p14:creationId xmlns:p14="http://schemas.microsoft.com/office/powerpoint/2010/main" val="1750486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of Filing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lawsuit should be filed as soon as possible after the infringing activity is discovered to give time to prepare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If patentee notifies infringer before filing the lawsuit, the infringer can file a request for declaratory judgment asking the court to declare that no infringement exists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Middle ground: file a lawsuit with or immediately after asking the infringer to stop the infringing activities</a:t>
            </a:r>
          </a:p>
        </p:txBody>
      </p:sp>
    </p:spTree>
    <p:extLst>
      <p:ext uri="{BB962C8B-B14F-4D97-AF65-F5344CB8AC3E}">
        <p14:creationId xmlns:p14="http://schemas.microsoft.com/office/powerpoint/2010/main" val="868854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the Trial Proceeds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Governed by the Federal Rules of Procedure, Federal Rules of Evidence and Local Rules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Must chose whether the case should be heard by a judge or jury</a:t>
            </a:r>
          </a:p>
        </p:txBody>
      </p:sp>
    </p:spTree>
    <p:extLst>
      <p:ext uri="{BB962C8B-B14F-4D97-AF65-F5344CB8AC3E}">
        <p14:creationId xmlns:p14="http://schemas.microsoft.com/office/powerpoint/2010/main" val="379757230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29</TotalTime>
  <Words>245</Words>
  <Application>Microsoft Office PowerPoint</Application>
  <PresentationFormat>Widescreen</PresentationFormat>
  <Paragraphs>23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Calibri Light</vt:lpstr>
      <vt:lpstr>Wingdings</vt:lpstr>
      <vt:lpstr>Retrospect</vt:lpstr>
      <vt:lpstr>Patents</vt:lpstr>
      <vt:lpstr>Patent Infringement Trial Facts</vt:lpstr>
      <vt:lpstr>Must choose who to Sue</vt:lpstr>
      <vt:lpstr>Claims Infringed</vt:lpstr>
      <vt:lpstr>Where to Sue (Venue)</vt:lpstr>
      <vt:lpstr>Time of Filing</vt:lpstr>
      <vt:lpstr>How the Trial Proceeds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4</cp:revision>
  <dcterms:created xsi:type="dcterms:W3CDTF">2017-04-17T02:47:03Z</dcterms:created>
  <dcterms:modified xsi:type="dcterms:W3CDTF">2017-04-17T03:16:43Z</dcterms:modified>
</cp:coreProperties>
</file>